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D2D"/>
    <a:srgbClr val="000000"/>
    <a:srgbClr val="00E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404664"/>
            <a:ext cx="2854088" cy="4536504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ОТЧЕТ</a:t>
            </a:r>
            <a: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об 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исполнении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плана мероприятий по противодействию коррупции</a:t>
            </a:r>
            <a:b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МО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«Каменский городской округ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»</a:t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за 2020 год</a:t>
            </a:r>
            <a: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476672"/>
            <a:ext cx="5400600" cy="115212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мероприятий органов местного самоуправления Каменского городского округа по противодействию коррупции на 2018-2020 годы утвержден постановлением Главы Каменского городского округа от 06.09.2018 г. № 1375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r="3125"/>
          <a:stretch>
            <a:fillRect/>
          </a:stretch>
        </p:blipFill>
        <p:spPr>
          <a:xfrm>
            <a:off x="3995936" y="1700808"/>
            <a:ext cx="3566160" cy="2926080"/>
          </a:xfrm>
        </p:spPr>
      </p:pic>
    </p:spTree>
    <p:extLst>
      <p:ext uri="{BB962C8B-B14F-4D97-AF65-F5344CB8AC3E}">
        <p14:creationId xmlns:p14="http://schemas.microsoft.com/office/powerpoint/2010/main" val="2783783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80928"/>
            <a:ext cx="3629025" cy="2376264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В целях </a:t>
            </a:r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  <a:cs typeface="Liberation Serif"/>
              </a:rPr>
              <a:t>соблюдения требований законодательства о контрактной системе в рамках полномочий, установленных частью 8 статьи 99 Федерального закона от 05.04.2013 Проведено 6 контрольных мероприятий в финансово-бюджетной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052736"/>
            <a:ext cx="335280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контрольных мероприятий в финансово-бюджетной сфере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50" y="2060848"/>
            <a:ext cx="3654425" cy="2592287"/>
          </a:xfrm>
        </p:spPr>
      </p:pic>
    </p:spTree>
    <p:extLst>
      <p:ext uri="{BB962C8B-B14F-4D97-AF65-F5344CB8AC3E}">
        <p14:creationId xmlns:p14="http://schemas.microsoft.com/office/powerpoint/2010/main" val="3831744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348880"/>
            <a:ext cx="3629025" cy="3312368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</a:rPr>
              <a:t>В </a:t>
            </a:r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</a:rPr>
              <a:t>2020 </a:t>
            </a:r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</a:rPr>
              <a:t>году состоялось 4 заседания комиссии </a:t>
            </a:r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</a:rPr>
              <a:t>17.03.2020, 10.08.2020, 29.09.2020, 15.12.2020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.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Исполнение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поручений, содержащихся в протоколах заседаний Комиссии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контролируется отделом по правовой и кадровой работе Администрации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598439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Комиссия по </a:t>
            </a:r>
            <a:r>
              <a:rPr lang="ru-RU" sz="18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координации работы по противодействию коррупции в Каменском городском округе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636733"/>
            <a:ext cx="3905250" cy="2194133"/>
          </a:xfrm>
        </p:spPr>
      </p:pic>
    </p:spTree>
    <p:extLst>
      <p:ext uri="{BB962C8B-B14F-4D97-AF65-F5344CB8AC3E}">
        <p14:creationId xmlns:p14="http://schemas.microsoft.com/office/powerpoint/2010/main" val="1854272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772816"/>
            <a:ext cx="3629025" cy="4968552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	27.02.2020 г. состоялся семинар на </a:t>
            </a:r>
            <a:r>
              <a:rPr lang="ru-RU" sz="1400" dirty="0">
                <a:solidFill>
                  <a:schemeClr val="tx1"/>
                </a:solidFill>
                <a:latin typeface="Liberation Serif"/>
                <a:ea typeface="Times New Roman"/>
              </a:rPr>
              <a:t>тему: «</a:t>
            </a:r>
            <a:r>
              <a:rPr lang="ru-RU" sz="1400" dirty="0">
                <a:solidFill>
                  <a:schemeClr val="tx1"/>
                </a:solidFill>
                <a:latin typeface="Liberation Serif"/>
                <a:ea typeface="Calibri"/>
              </a:rPr>
              <a:t>О методических рекомендациях по вопросам предоставления сведений о доходах, расходах и обязательствах имущественного характера и заполнения соответствующей справки за отчетный период 2019 год»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	26.10.2020 г.  состоялась </a:t>
            </a:r>
            <a:r>
              <a:rPr lang="ru-RU" sz="1400" dirty="0" smtClean="0">
                <a:solidFill>
                  <a:prstClr val="black"/>
                </a:solidFill>
                <a:latin typeface="Liberation Serif"/>
                <a:ea typeface="Times New Roman"/>
              </a:rPr>
              <a:t>он-</a:t>
            </a:r>
            <a:r>
              <a:rPr lang="ru-RU" sz="1400" dirty="0" err="1" smtClean="0">
                <a:solidFill>
                  <a:prstClr val="black"/>
                </a:solidFill>
                <a:latin typeface="Liberation Serif"/>
                <a:ea typeface="Times New Roman"/>
              </a:rPr>
              <a:t>лайн</a:t>
            </a:r>
            <a:r>
              <a:rPr lang="ru-RU" sz="1400" dirty="0" smtClean="0">
                <a:solidFill>
                  <a:prstClr val="black"/>
                </a:solidFill>
                <a:latin typeface="Liberation Serif"/>
                <a:ea typeface="Times New Roman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Liberation Serif"/>
                <a:ea typeface="Times New Roman"/>
              </a:rPr>
              <a:t>лекция </a:t>
            </a:r>
            <a:r>
              <a:rPr lang="ru-RU" sz="14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на </a:t>
            </a:r>
            <a:r>
              <a:rPr lang="ru-RU" sz="1400" dirty="0">
                <a:solidFill>
                  <a:schemeClr val="tx1"/>
                </a:solidFill>
                <a:latin typeface="Liberation Serif"/>
                <a:ea typeface="Times New Roman"/>
              </a:rPr>
              <a:t>тему: «Меры дисциплинарной ответственности за невыполнение требований законодательства о противодействии коррупции. Персональная ответственность за несоблюдение обязательных требований, ограничений и запретов». 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	30.10.2020 г. </a:t>
            </a:r>
            <a:r>
              <a:rPr lang="ru-RU" sz="1400" dirty="0" smtClean="0">
                <a:solidFill>
                  <a:prstClr val="black"/>
                </a:solidFill>
                <a:latin typeface="Liberation Serif"/>
                <a:ea typeface="Times New Roman"/>
              </a:rPr>
              <a:t>он-</a:t>
            </a:r>
            <a:r>
              <a:rPr lang="ru-RU" sz="1400" dirty="0" err="1" smtClean="0">
                <a:solidFill>
                  <a:prstClr val="black"/>
                </a:solidFill>
                <a:latin typeface="Liberation Serif"/>
                <a:ea typeface="Times New Roman"/>
              </a:rPr>
              <a:t>лайн</a:t>
            </a:r>
            <a:r>
              <a:rPr lang="ru-RU" sz="1400" dirty="0" smtClean="0">
                <a:solidFill>
                  <a:prstClr val="black"/>
                </a:solidFill>
                <a:latin typeface="Liberation Serif"/>
                <a:ea typeface="Times New Roman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Liberation Serif"/>
                <a:ea typeface="Times New Roman"/>
              </a:rPr>
              <a:t>встреча </a:t>
            </a:r>
            <a:r>
              <a:rPr lang="ru-RU" sz="14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руководителей</a:t>
            </a:r>
            <a:r>
              <a:rPr lang="ru-RU" sz="1400" dirty="0">
                <a:solidFill>
                  <a:schemeClr val="tx1"/>
                </a:solidFill>
                <a:latin typeface="Liberation Serif"/>
                <a:ea typeface="Times New Roman"/>
              </a:rPr>
              <a:t>, подведомственных Администрации учреждений по обмену между руководителями положительного опыта в сфере соблюдения требований статьи 13.3 Федерального закона от 25.12.2008 № 273-ФЗ «О противодействии коррупции»</a:t>
            </a: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>
              <a:solidFill>
                <a:srgbClr val="1F0D2D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548680"/>
            <a:ext cx="3352800" cy="1080120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методических семинаров по вопросам противодействия коррупции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432050"/>
            <a:ext cx="3905250" cy="2603500"/>
          </a:xfrm>
        </p:spPr>
      </p:pic>
    </p:spTree>
    <p:extLst>
      <p:ext uri="{BB962C8B-B14F-4D97-AF65-F5344CB8AC3E}">
        <p14:creationId xmlns:p14="http://schemas.microsoft.com/office/powerpoint/2010/main" val="3074804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80928"/>
            <a:ext cx="3629025" cy="3024336"/>
          </a:xfrm>
        </p:spPr>
        <p:txBody>
          <a:bodyPr>
            <a:normAutofit/>
          </a:bodyPr>
          <a:lstStyle/>
          <a:p>
            <a:pPr algn="just"/>
            <a:endParaRPr lang="ru-RU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/>
              <a:ea typeface="Times New Roman"/>
              <a:cs typeface="Times New Roman"/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анкетах, представленных муниципальными служащими при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назначении на должности муниципальной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 службы, актуализированы сведения о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родственниках и свойственниках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служащих.</a:t>
            </a: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0304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Повышение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эффективности кадровой работы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в части, касающейся ведения личных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дел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5112" y="2572040"/>
            <a:ext cx="3657776" cy="232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225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132856"/>
            <a:ext cx="3629025" cy="26642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Из 81 мероприятия Плана,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запланированного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к выполнению в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2020 году,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выполнено 81 мероприятие в полном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объеме.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96752"/>
            <a:ext cx="365564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Выводы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2132857"/>
            <a:ext cx="3654425" cy="2368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677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636912"/>
            <a:ext cx="3629025" cy="32403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течение 2020 года мониторинг осуществлялся постоянно</a:t>
            </a:r>
            <a:r>
              <a:rPr lang="ru-RU" sz="20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, муниципальные правовые акты </a:t>
            </a:r>
            <a:r>
              <a:rPr lang="ru-RU" sz="20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приведены в </a:t>
            </a:r>
            <a:r>
              <a:rPr lang="ru-RU" sz="20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соответствие с антикоррупционным законодательством Российской Федерации, Свердловской области.</a:t>
            </a:r>
            <a:endParaRPr lang="ru-RU" sz="2000" b="1" dirty="0">
              <a:solidFill>
                <a:srgbClr val="1F0D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886471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Мониторинг изменений антикоррупционного законодательства Российской Федерации, законодательства Свердловской области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1700808"/>
            <a:ext cx="3654425" cy="303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533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692696"/>
            <a:ext cx="5328591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628800"/>
            <a:ext cx="2808312" cy="42484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равовые 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акты </a:t>
            </a:r>
            <a:r>
              <a:rPr lang="ru-RU" sz="24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Каменского городского округа в сфере противодействия 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коррупции, приведенные </a:t>
            </a:r>
            <a:r>
              <a:rPr lang="ru-RU" sz="24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в 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соответствие с действующим </a:t>
            </a:r>
            <a:b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законодательством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75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3212976"/>
            <a:ext cx="3629025" cy="3384376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Антикоррупционная экспертиза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проведена в отношении 162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проектов муниципальных нормативных правовых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актов (НПА).</a:t>
            </a:r>
            <a:endParaRPr lang="ru-RU" sz="1400" b="1" dirty="0" smtClean="0">
              <a:solidFill>
                <a:schemeClr val="tx2">
                  <a:lumMod val="10000"/>
                </a:schemeClr>
              </a:solidFill>
              <a:latin typeface="Liberation Serif"/>
              <a:ea typeface="Times New Roman"/>
              <a:cs typeface="Times New Roman"/>
            </a:endParaRPr>
          </a:p>
          <a:p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Для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проведения антикоррупционной экспертизы п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роекты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муниципальных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НПА направляются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в прокуратуру Каменского района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и независимым экспертам, аккредитованным Министерством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юстиции Российской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Федерации, проекты  внесения изменений в Устав направляются также в Главное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управление Министерства юстиции Российской Федерации по Свердловской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области.</a:t>
            </a:r>
            <a:endParaRPr lang="ru-RU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3629025" cy="2678559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антикоррупционной экспертизы муниципальных нормативных правовых актов Каменского городского округа, проектов муниципальных нормативных правовых актов Каменского городского округа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50" y="1628800"/>
            <a:ext cx="3654425" cy="2954841"/>
          </a:xfrm>
        </p:spPr>
      </p:pic>
    </p:spTree>
    <p:extLst>
      <p:ext uri="{BB962C8B-B14F-4D97-AF65-F5344CB8AC3E}">
        <p14:creationId xmlns:p14="http://schemas.microsoft.com/office/powerpoint/2010/main" val="4020136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3068960"/>
            <a:ext cx="3629025" cy="2376264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2020 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году  в Каменском городском округе  оценка регулирующего воздействия проведена в отношении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2 проектов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НПА.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3629025" cy="2592288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</a:rPr>
              <a:t>Привлечение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</a:rPr>
              <a:t>институтов гражданского общества к работе по совершенствованию антикоррупционных НПА, привлечение граждан, их объединений к обсуждению проектов НПА</a:t>
            </a:r>
            <a:r>
              <a:rPr lang="ru-RU" sz="2000" b="1" dirty="0">
                <a:latin typeface="Times New Roman"/>
                <a:ea typeface="Times New Roman"/>
              </a:rPr>
              <a:t/>
            </a:r>
            <a:br>
              <a:rPr lang="ru-RU" sz="2000" b="1" dirty="0">
                <a:latin typeface="Times New Roman"/>
                <a:ea typeface="Times New Roman"/>
              </a:rPr>
            </a:br>
            <a:endParaRPr lang="ru-RU" sz="2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278" y="2148147"/>
            <a:ext cx="3653444" cy="3171305"/>
          </a:xfrm>
        </p:spPr>
      </p:pic>
    </p:spTree>
    <p:extLst>
      <p:ext uri="{BB962C8B-B14F-4D97-AF65-F5344CB8AC3E}">
        <p14:creationId xmlns:p14="http://schemas.microsoft.com/office/powerpoint/2010/main" val="557564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08920"/>
            <a:ext cx="3629025" cy="33843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Сведения о </a:t>
            </a:r>
            <a:r>
              <a:rPr lang="ru-RU" b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доходах, расходах, об имуществе и обязательствах имущественного характера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в </a:t>
            </a:r>
            <a:r>
              <a:rPr lang="ru-RU" b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отношении себя, своих супруг (супругов) и несовершеннолетних детей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представлены </a:t>
            </a:r>
            <a:r>
              <a:rPr lang="ru-RU" b="1" u="sng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всеми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  муниципальными </a:t>
            </a:r>
            <a:r>
              <a:rPr lang="ru-RU" b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служащими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Liberation Serif"/>
                <a:cs typeface="Times New Roman"/>
              </a:rPr>
              <a:t>Указанные сведения размещены на сайте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Liberation Serif"/>
                <a:cs typeface="Times New Roman"/>
              </a:rPr>
              <a:t>kamensk-adm.ru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836712"/>
            <a:ext cx="3352800" cy="158417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Доходы </a:t>
            </a:r>
            <a:r>
              <a:rPr lang="ru-RU" b="1" dirty="0" smtClean="0">
                <a:solidFill>
                  <a:srgbClr val="002060"/>
                </a:solidFill>
              </a:rPr>
              <a:t>муниципальных служащих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1375" y="2564904"/>
            <a:ext cx="3905250" cy="197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14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3501008"/>
            <a:ext cx="3629025" cy="223224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2020 </a:t>
            </a:r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году проведено </a:t>
            </a:r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7 </a:t>
            </a:r>
            <a:r>
              <a:rPr lang="ru-RU" sz="2000" b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заседаний </a:t>
            </a:r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комиссии, по итогам которых 2 муниципальных служащих подвергнуты дисциплинарному взысканию.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750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омиссия </a:t>
            </a:r>
            <a:r>
              <a:rPr lang="ru-RU" sz="24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 </a:t>
            </a:r>
            <a:r>
              <a:rPr lang="ru-RU" sz="2400" b="1" dirty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соблюдению требований к служебному поведению муниципальных 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служащих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  <a:latin typeface="Liberation Serif" panose="02020603050405020304" pitchFamily="18" charset="0"/>
              </a:rPr>
              <a:t>и урегулированию конфликта интересов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1375" y="2587694"/>
            <a:ext cx="3905250" cy="229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35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924944"/>
            <a:ext cx="3629025" cy="2520280"/>
          </a:xfrm>
        </p:spPr>
        <p:txBody>
          <a:bodyPr>
            <a:normAutofit lnSpcReduction="10000"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Liberation Serif"/>
                <a:ea typeface="Times New Roman"/>
              </a:rPr>
              <a:t>В </a:t>
            </a:r>
            <a:r>
              <a:rPr lang="ru-RU" sz="20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2020 </a:t>
            </a:r>
            <a:r>
              <a:rPr lang="ru-RU" sz="2000" dirty="0">
                <a:solidFill>
                  <a:schemeClr val="tx1"/>
                </a:solidFill>
                <a:latin typeface="Liberation Serif"/>
                <a:ea typeface="Times New Roman"/>
              </a:rPr>
              <a:t>году уведомления о фактах склонения муниципальных служащих органов местного самоуправления Каменского городского округа к совершению коррупционных правонарушений не поступали.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246512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Liberation Serif"/>
                <a:ea typeface="Times New Roman"/>
              </a:rPr>
              <a:t>Склонение муниципальных служащих к совершению коррупционных правонарушений. Информирование прокуратуры об указанных актах.</a:t>
            </a:r>
            <a:r>
              <a:rPr lang="ru-RU" sz="1800" b="1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2060848"/>
            <a:ext cx="3654425" cy="233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344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348880"/>
            <a:ext cx="3629025" cy="3744416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!!! Информация о продаже земельных 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размещается в нескольких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источниках: печатном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издании – газете «</a:t>
            </a:r>
            <a:r>
              <a:rPr lang="ru-RU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Пламя»,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сайте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kamensk-adm.ru</a:t>
            </a:r>
            <a:r>
              <a:rPr lang="ru-RU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,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сайте торгов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torgi.gov.ru</a:t>
            </a:r>
            <a:endParaRPr lang="ru-RU" sz="2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67044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розрачность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процедур предоставления земельных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участков на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территории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Каменского городского  округа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122" y="2700943"/>
            <a:ext cx="3661756" cy="2065713"/>
          </a:xfrm>
        </p:spPr>
      </p:pic>
    </p:spTree>
    <p:extLst>
      <p:ext uri="{BB962C8B-B14F-4D97-AF65-F5344CB8AC3E}">
        <p14:creationId xmlns:p14="http://schemas.microsoft.com/office/powerpoint/2010/main" val="1473387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667</TotalTime>
  <Words>419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ОТЧЕТ об  исполнении плана мероприятий по противодействию коррупции МО «Каменский городской округ» за 2020 год </vt:lpstr>
      <vt:lpstr>Мониторинг изменений антикоррупционного законодательства Российской Федерации, законодательства Свердловской области</vt:lpstr>
      <vt:lpstr> Правовые акты Каменского городского округа в сфере противодействия коррупции, приведенные в соответствие с действующим  законодательством </vt:lpstr>
      <vt:lpstr>Проведение антикоррупционной экспертизы муниципальных нормативных правовых актов Каменского городского округа, проектов муниципальных нормативных правовых актов Каменского городского округа</vt:lpstr>
      <vt:lpstr>    Привлечение институтов гражданского общества к работе по совершенствованию антикоррупционных НПА, привлечение граждан, их объединений к обсуждению проектов НПА </vt:lpstr>
      <vt:lpstr> Доходы муниципальных служащих</vt:lpstr>
      <vt:lpstr>Комиссия по соблюдению требований к служебному поведению муниципальных служащих и урегулированию конфликта интересов</vt:lpstr>
      <vt:lpstr>Склонение муниципальных служащих к совершению коррупционных правонарушений. Информирование прокуратуры об указанных актах. </vt:lpstr>
      <vt:lpstr>Прозрачность процедур предоставления земельных участков на территории Каменского городского  округа</vt:lpstr>
      <vt:lpstr>Проведение контрольных мероприятий в финансово-бюджетной сфере</vt:lpstr>
      <vt:lpstr>Комиссия по координации работы по противодействию коррупции в Каменском городском округе</vt:lpstr>
      <vt:lpstr>Проведение методических семинаров по вопросам противодействия коррупции</vt:lpstr>
      <vt:lpstr>Повышение эффективности кадровой работы в части, касающейся ведения личных дел</vt:lpstr>
      <vt:lpstr>  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плана мероприятий по противодействию коррупции МО «Каменский городской округ»</dc:title>
  <dc:creator>3</dc:creator>
  <cp:lastModifiedBy>3</cp:lastModifiedBy>
  <cp:revision>30</cp:revision>
  <dcterms:created xsi:type="dcterms:W3CDTF">2020-01-29T04:39:12Z</dcterms:created>
  <dcterms:modified xsi:type="dcterms:W3CDTF">2021-01-20T06:26:16Z</dcterms:modified>
</cp:coreProperties>
</file>